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61" r:id="rId2"/>
    <p:sldId id="257" r:id="rId3"/>
    <p:sldId id="258" r:id="rId4"/>
    <p:sldId id="260" r:id="rId5"/>
    <p:sldId id="263" r:id="rId6"/>
    <p:sldId id="274" r:id="rId7"/>
    <p:sldId id="278" r:id="rId8"/>
    <p:sldId id="277" r:id="rId9"/>
    <p:sldId id="265" r:id="rId10"/>
    <p:sldId id="267" r:id="rId11"/>
    <p:sldId id="276" r:id="rId12"/>
    <p:sldId id="266" r:id="rId13"/>
    <p:sldId id="259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003D5-2A4F-4398-BFC9-82AF42F19CB7}" type="datetimeFigureOut">
              <a:rPr lang="fi-FI" smtClean="0"/>
              <a:t>26.4.2021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53CEE-31A2-4043-89CC-8F2F0EF72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535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RKO ja RSP yhteistyössä. Alkanut 2021 vuoden alusta, uusi Kelan palveluntuottaja.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53CEE-31A2-4043-89CC-8F2F0EF72FF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42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Ainut järjestäjä Pohjois-Pohjanmaalla (ei Oulun seutu), joka järjestää myös nuorille palvelua. Ei akuutti päihde ongelma ym.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53CEE-31A2-4043-89CC-8F2F0EF72FF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42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53CEE-31A2-4043-89CC-8F2F0EF72FFF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87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53CEE-31A2-4043-89CC-8F2F0EF72FFF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837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Taitojen ja työn vaihtoehtojen kartoitus sekä työn etsintä 1-15 pv.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53CEE-31A2-4043-89CC-8F2F0EF72FFF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3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ela.fi/tyollistymista-edistava-kuntoutu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BE7C449-C5CE-4604-947E-308E5D877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963"/>
            <a:ext cx="12192000" cy="64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DFC68B22-807F-4DD0-83FD-6A4C413E4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00400"/>
            <a:ext cx="4528373" cy="284133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9F364E6-0736-4AEA-9D2B-6288393C421E}"/>
              </a:ext>
            </a:extLst>
          </p:cNvPr>
          <p:cNvSpPr txBox="1"/>
          <p:nvPr/>
        </p:nvSpPr>
        <p:spPr>
          <a:xfrm>
            <a:off x="391603" y="260412"/>
            <a:ext cx="609467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Majoitus</a:t>
            </a:r>
          </a:p>
          <a:p>
            <a:endParaRPr lang="fi-FI" sz="2000" b="1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•Palveluntuottaja järjestää tarvittaessa asiakkaalle kuntoutuksen aikana majoituksen täysihoidolla esim. asiakkaan yksilöllisen tarpeen tai pitkien matkojen ja/tai hankalien kulkuyhteyksien vuoksi arkisin ja tarvittaessa viikonloppuisin.  </a:t>
            </a:r>
          </a:p>
          <a:p>
            <a:endParaRPr lang="fi-FI" sz="20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•Majoitusmahdollisuus ei koske asiakkaita, joiden kuntoutus toteutuu ulkopuolisissa työpaikoissa</a:t>
            </a:r>
            <a:r>
              <a:rPr lang="fi-FI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fi-FI" sz="20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i-FI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i-FI" sz="20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i-FI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Raudasmäen TEAKin majoitus järjestetään Raudaskylän Kristillisellä opistolla.</a:t>
            </a:r>
          </a:p>
          <a:p>
            <a:endParaRPr lang="fi-FI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0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3BB3BB9-C537-4DA6-ABFE-3596FF2E7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"/>
            <a:ext cx="12192000" cy="685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3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6DC2A5B1-7713-40BF-BF37-0EE4FEDC982B}"/>
              </a:ext>
            </a:extLst>
          </p:cNvPr>
          <p:cNvSpPr txBox="1"/>
          <p:nvPr/>
        </p:nvSpPr>
        <p:spPr>
          <a:xfrm>
            <a:off x="709654" y="512823"/>
            <a:ext cx="8267368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3200" b="0" i="0" u="none" strike="noStrike" baseline="0" dirty="0">
              <a:solidFill>
                <a:srgbClr val="000000"/>
              </a:solidFill>
              <a:latin typeface="Helvetica 55 Roman"/>
            </a:endParaRPr>
          </a:p>
          <a:p>
            <a:pPr algn="just"/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Työikäinen asiakas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tarvitsee hakemuksen liitteeksi lääkärilausunto B:n tai muun vastaavat tiedot sisältävän lääketieteellisen selvityksen.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Nuorella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 tarvitse olla todettua sairautta, eikä hänen tarvitse hankkia lääketieteellisiä selvityksiä todentaakseen kuntoutuksen tarvetta. </a:t>
            </a:r>
          </a:p>
          <a:p>
            <a:pPr algn="just"/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Kuntoutukseen haetaan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Kelan hakulomakkeella (KU 101).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Alle 30-vuotiaat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voivat hakeutua kuntoutukseen soittamalla Kelan kuntoutusasioiden palvelunumeroon 020 692 205. </a:t>
            </a:r>
          </a:p>
          <a:p>
            <a:pPr algn="just"/>
            <a:endParaRPr lang="fi-FI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fi-FI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fi-FI" sz="1800" b="0" i="0" u="none" strike="noStrike" baseline="0" dirty="0">
              <a:solidFill>
                <a:srgbClr val="000000"/>
              </a:solidFill>
              <a:latin typeface="Helvetica 55 Roman"/>
            </a:endParaRPr>
          </a:p>
          <a:p>
            <a:pPr algn="just"/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Kuntoutus on asiakkaalle maksuton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. Kuntoutuja voi hakea Kelalta kuntoutusrahaa ja matkakorvauksia kuntoutuksen ajalle. </a:t>
            </a:r>
            <a:endParaRPr lang="fi-FI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fi-FI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fi-FI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i-FI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Lisätietoja </a:t>
            </a:r>
            <a:r>
              <a:rPr lang="fi-FI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TEAKista</a:t>
            </a:r>
            <a:r>
              <a:rPr lang="fi-FI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/>
            <a:r>
              <a:rPr lang="fi-FI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https://www.kela.fi/tyollistymista-edistava-kuntoutus</a:t>
            </a:r>
            <a:endParaRPr lang="fi-FI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fi-FI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04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CCCFDC5-CD5C-4E25-AD25-804DBAB5A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205"/>
            <a:ext cx="11135360" cy="56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6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6302FBBC-ECA4-4BC5-A5E1-D6886B123D6C}"/>
              </a:ext>
            </a:extLst>
          </p:cNvPr>
          <p:cNvSpPr txBox="1"/>
          <p:nvPr/>
        </p:nvSpPr>
        <p:spPr>
          <a:xfrm>
            <a:off x="211665" y="167255"/>
            <a:ext cx="955886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Lähettävät tahot ja ohjautuminen</a:t>
            </a:r>
          </a:p>
          <a:p>
            <a:endParaRPr lang="fi-FI" sz="24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Ammatillinen kuntoutus 6§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•Terveydenhuolto, TYP, TE-toimistot, sosiaalitoimi ja mahdolliset muut tahot  voivat tunnistaa kuntoutustarpeessa olevan asiakkaan ja ohjata Kelaan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•Hakemuslomake (KU101) ja lääkärinlausunto B sekä tiedot koulutus- ja työhistoriasta</a:t>
            </a:r>
          </a:p>
          <a:p>
            <a:endParaRPr lang="fi-FI" sz="20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Nuoren ammatillinen kuntoutus 7a§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•Ohjaamot, Etsivä nuorisotyö, TYP, sosiaalitoimi, TE-toimistot, terveydenhuolto ja mahdolliset muut tahot voivat tunnistaa kuntoutustarpeessa olevan asiakkaan ja ohjata Kelaan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•Ohjautuminen: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•nuori ottaa itse yhteyttä Kelaan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•yhteistyötaho ottaa nuoren kanssa yhteyttä Kelaan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•Kelassa tunnistetaan nuoren tuen tarve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•Jokainen nuori haastatellaan Kelassa, nuoren ei tarvitse toimittaa hakemusta tai lääkärinlausuntoa Kelaan</a:t>
            </a:r>
          </a:p>
        </p:txBody>
      </p:sp>
    </p:spTree>
    <p:extLst>
      <p:ext uri="{BB962C8B-B14F-4D97-AF65-F5344CB8AC3E}">
        <p14:creationId xmlns:p14="http://schemas.microsoft.com/office/powerpoint/2010/main" val="3599373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C7D9BE3-C2C6-442F-BF62-E802698CD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" y="0"/>
            <a:ext cx="12190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49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7AB72C7-802E-4F6A-B426-E2232D31F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41"/>
            <a:ext cx="12192000" cy="66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08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BF150F4-1747-456F-8B6E-ED28C1846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068"/>
            <a:ext cx="12192000" cy="652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1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D1250DC-AFA7-4323-9984-64614CE6C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9"/>
            <a:ext cx="12192000" cy="68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347EDD4-CD8F-436C-BAD1-90637C9F0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52"/>
            <a:ext cx="12192000" cy="673572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4824A4C-35D7-4329-9197-79BA11D0D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23"/>
            <a:ext cx="12192000" cy="67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4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4F71083-BF7D-4221-AED9-D4B6D7310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59"/>
            <a:ext cx="12192000" cy="67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1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503C97-BB84-451F-97C6-5C96716A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38B8726-D374-4844-8418-6643EB267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680" y="2019003"/>
            <a:ext cx="5923279" cy="4744745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B05490E-97D0-4650-85A9-BBF26924C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6880"/>
            <a:ext cx="10297962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5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A0442F99-0D6C-4208-A94A-DF2FB9898B99}"/>
              </a:ext>
            </a:extLst>
          </p:cNvPr>
          <p:cNvSpPr txBox="1"/>
          <p:nvPr/>
        </p:nvSpPr>
        <p:spPr>
          <a:xfrm>
            <a:off x="885244" y="676429"/>
            <a:ext cx="873583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32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fi-FI" sz="32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z"/>
            </a:pPr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Työkokeilussa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saat tukea urasuunnitelman tekemiseen. Ammattialan tai koulutusalan soveltuvuus varmistetaan kokeilemalla työtä avoimilla työmarkkinoilla yhdessä tai useammassa työpaikassa. Työkokeilu kestää 3-6 kuukautta, ja se voi jatkua työhönvalmennuksena. </a:t>
            </a:r>
          </a:p>
          <a:p>
            <a:pPr marL="285750" indent="-285750">
              <a:buFont typeface="Wingdings" panose="05000000000000000000" pitchFamily="2" charset="2"/>
              <a:buChar char="z"/>
            </a:pPr>
            <a:endParaRPr lang="fi-FI" sz="20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z"/>
            </a:pPr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Työhönvalmennus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tukee palkallisen työpaikan hakemisessa ja aseman vakiinnuttamisessa työmarkkinoilla. Työhönvalmennus kestää 3–21 kuukautta. </a:t>
            </a:r>
          </a:p>
          <a:p>
            <a:pPr marL="285750" indent="-285750">
              <a:buFont typeface="Wingdings" panose="05000000000000000000" pitchFamily="2" charset="2"/>
              <a:buChar char="z"/>
            </a:pPr>
            <a:endParaRPr lang="fi-FI" sz="20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۰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Työkokeilun ja työhönvalmennuksen yhdistelmä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sopii, kun tarvitset enemmän tukea sekä soveltuvan ammatin valinnassa että työmarkkinoille sijoittumisessa. Tämä palvelu kestää 6-26 kuukautta. </a:t>
            </a:r>
          </a:p>
        </p:txBody>
      </p:sp>
    </p:spTree>
    <p:extLst>
      <p:ext uri="{BB962C8B-B14F-4D97-AF65-F5344CB8AC3E}">
        <p14:creationId xmlns:p14="http://schemas.microsoft.com/office/powerpoint/2010/main" val="23525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C7DEEB8-8CD2-47B4-A0E8-F568D3015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9"/>
            <a:ext cx="12192000" cy="683838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AFA4822-7ECC-4AD5-835D-3A5D001B3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361441" cy="67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B8A87F4-FDC3-4B62-ABCF-EE95FE339183}"/>
              </a:ext>
            </a:extLst>
          </p:cNvPr>
          <p:cNvSpPr txBox="1"/>
          <p:nvPr/>
        </p:nvSpPr>
        <p:spPr>
          <a:xfrm>
            <a:off x="215757" y="1307910"/>
            <a:ext cx="1185637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Asiakkaan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kuntoutuspäivän pituus on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keskimäärin 6 tuntia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Jos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asiakkaan tavoitteena on työllistyä ulkopuoliseen työpaikkaan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kokopäivätyöhön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asiakas tekee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työpaikan tavanomaista työaikaa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endParaRPr lang="fi-FI" sz="20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i-FI" sz="20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Asiakkaan kuntoutuspäivään sisältyy </a:t>
            </a:r>
          </a:p>
          <a:p>
            <a:endParaRPr lang="fi-FI" sz="20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työhönvalmentajien ja asiakkaan yhteiset ja yksilölliset tapaamiset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ryhmämuotoinen toiminta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asiakkaan itsenäisesti toteuttamat kuntoutuspäivät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työpaikalla työskentely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asiakkaan ohjelmaan sisältyvät tauot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siirtymiset tiloista toiseen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lounas- ja välipalatauot. </a:t>
            </a:r>
          </a:p>
        </p:txBody>
      </p:sp>
    </p:spTree>
    <p:extLst>
      <p:ext uri="{BB962C8B-B14F-4D97-AF65-F5344CB8AC3E}">
        <p14:creationId xmlns:p14="http://schemas.microsoft.com/office/powerpoint/2010/main" val="9710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9B0B8138-544A-41A4-9CB6-743E16744A44}"/>
              </a:ext>
            </a:extLst>
          </p:cNvPr>
          <p:cNvSpPr txBox="1"/>
          <p:nvPr/>
        </p:nvSpPr>
        <p:spPr>
          <a:xfrm>
            <a:off x="470043" y="151179"/>
            <a:ext cx="1161921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i-FI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fi-FI" sz="2400" b="0" i="0" u="sng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Kuntoutuspäiviin sisältyvät joustot </a:t>
            </a:r>
          </a:p>
          <a:p>
            <a:endParaRPr lang="fi-FI" sz="2400" b="0" i="0" u="sng" strike="noStrike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fi-FI" sz="2000" b="1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Asiakkaan </a:t>
            </a:r>
            <a:r>
              <a:rPr lang="fi-FI" sz="20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kuntoutuspäivien määrässä ja/tai pituudessa voidaan joustaa asiakkaasta johtuvista syistä, jos se tukee asiakkaan kuntoutustavoitteita ja jaksamista (esimerkiksi osa-aikatyön tekemisessä). Joustoa käytetään poikkeustilanteissa ja sitä toteutetaan työhönvalmentajien ja asiakkaan yhteisellä sopimuksella. Lisäksi on huomioitava, että valittu jouston tapa sopii ko. työpaikalle. </a:t>
            </a:r>
          </a:p>
          <a:p>
            <a:endParaRPr lang="fi-FI" sz="2000" b="0" i="0" u="none" strike="noStrike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fi-FI" sz="20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Vaihtoehdot asiakkaan kuntoutuspäivien joustojen toteutuksesta </a:t>
            </a:r>
          </a:p>
          <a:p>
            <a:r>
              <a:rPr lang="fi-FI" sz="20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• </a:t>
            </a:r>
            <a:r>
              <a:rPr lang="fi-FI" sz="16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Jousto asiakkaan </a:t>
            </a:r>
            <a:r>
              <a:rPr lang="fi-FI" sz="1600" b="1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kuntoutuspäivien määrässä </a:t>
            </a:r>
            <a:endParaRPr lang="fi-FI" sz="1600" b="0" i="0" u="none" strike="noStrike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fi-FI" sz="1600" b="1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Toteutus: </a:t>
            </a:r>
            <a:endParaRPr lang="fi-FI" sz="1600" b="0" i="0" u="none" strike="noStrike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fi-FI" sz="16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− 3 kuntoutuspäivää / viikko </a:t>
            </a:r>
          </a:p>
          <a:p>
            <a:r>
              <a:rPr lang="fi-FI" sz="16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− kuntoutuspäivän pituus on </a:t>
            </a:r>
            <a:r>
              <a:rPr lang="fi-FI" sz="1600" b="1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6 tuntia</a:t>
            </a:r>
            <a:r>
              <a:rPr lang="fi-FI" sz="16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, josta kuntoutusta </a:t>
            </a:r>
            <a:r>
              <a:rPr lang="fi-FI" sz="1600" b="1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5 tuntia. </a:t>
            </a:r>
          </a:p>
          <a:p>
            <a:endParaRPr lang="fi-FI" sz="1600" b="0" i="0" u="none" strike="noStrike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fi-FI" sz="16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• Jousto asiakkaan </a:t>
            </a:r>
            <a:r>
              <a:rPr lang="fi-FI" sz="1600" b="1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kuntoutuspäivän pituudessa </a:t>
            </a:r>
            <a:endParaRPr lang="fi-FI" sz="1600" b="0" i="0" u="none" strike="noStrike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fi-FI" sz="1600" b="1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Toteutus: </a:t>
            </a:r>
            <a:endParaRPr lang="fi-FI" sz="1600" b="0" i="0" u="none" strike="noStrike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fi-FI" sz="16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− keskimäärin 5 kuntoutuspäivää / viikko </a:t>
            </a:r>
          </a:p>
          <a:p>
            <a:r>
              <a:rPr lang="fi-FI" sz="16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− kuntoutuspäivän pituus on </a:t>
            </a:r>
            <a:r>
              <a:rPr lang="fi-FI" sz="1600" b="1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4 tuntia</a:t>
            </a:r>
            <a:r>
              <a:rPr lang="fi-FI" sz="16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, josta kuntoutusta </a:t>
            </a:r>
            <a:r>
              <a:rPr lang="fi-FI" sz="1600" b="1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3 tuntia</a:t>
            </a:r>
            <a:r>
              <a:rPr lang="fi-FI" sz="16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. </a:t>
            </a:r>
          </a:p>
          <a:p>
            <a:endParaRPr lang="fi-FI" sz="1600" b="0" i="0" u="none" strike="noStrike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fi-FI" sz="16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• Jousto asiakkaan </a:t>
            </a:r>
            <a:r>
              <a:rPr lang="fi-FI" sz="1600" b="1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kuntoutuspäivien määrässä ja pituudessa: </a:t>
            </a:r>
            <a:endParaRPr lang="fi-FI" sz="1600" b="0" i="0" u="none" strike="noStrike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fi-FI" sz="1600" b="1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Toteutus: </a:t>
            </a:r>
            <a:endParaRPr lang="fi-FI" sz="1600" b="0" i="0" u="none" strike="noStrike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fi-FI" sz="16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− 4 kuntoutuspäivää / viikko </a:t>
            </a:r>
          </a:p>
          <a:p>
            <a:r>
              <a:rPr lang="fi-FI" sz="16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− kuntoutuspäivän pituus on </a:t>
            </a:r>
            <a:r>
              <a:rPr lang="fi-FI" sz="1600" b="1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5 tuntia</a:t>
            </a:r>
            <a:r>
              <a:rPr lang="fi-FI" sz="16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, josta kuntoutusta </a:t>
            </a:r>
            <a:r>
              <a:rPr lang="fi-FI" sz="1600" b="1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4 tuntia</a:t>
            </a:r>
            <a:r>
              <a:rPr lang="fi-FI" sz="1600" b="0" i="0" u="none" strike="noStrike" dirty="0">
                <a:solidFill>
                  <a:srgbClr val="000000"/>
                </a:solidFill>
                <a:latin typeface="Segoe UI" panose="020B0502040204020203" pitchFamily="34" charset="0"/>
              </a:rPr>
              <a:t>. </a:t>
            </a:r>
          </a:p>
          <a:p>
            <a:endParaRPr lang="fi-FI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1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62C5D5A4-6FD1-44F5-8794-7B7BE02A0A44}"/>
              </a:ext>
            </a:extLst>
          </p:cNvPr>
          <p:cNvSpPr txBox="1"/>
          <p:nvPr/>
        </p:nvSpPr>
        <p:spPr>
          <a:xfrm>
            <a:off x="659959" y="548640"/>
            <a:ext cx="1046391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3200" b="0" i="0" u="none" strike="noStrike" baseline="0" dirty="0">
              <a:solidFill>
                <a:srgbClr val="000000"/>
              </a:solidFill>
              <a:latin typeface="Helvetica 55 Roman"/>
            </a:endParaRPr>
          </a:p>
          <a:p>
            <a:pPr algn="just"/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Raudasmäen </a:t>
            </a:r>
            <a:r>
              <a:rPr lang="fi-FI" sz="2000" b="1" i="0" u="none" strike="noStrike" baseline="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TEAK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ia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toteuttaa kaksi työparia. Asiakkaan tukena on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henkilökohtainen </a:t>
            </a:r>
            <a:r>
              <a:rPr lang="fi-FI" sz="2000" b="1" i="0" u="none" strike="noStrike" baseline="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työhönvalmentaja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joka ohjaa asiakasta kuntoutuksen kaikissa vaiheissa. Kuntoutuspäivien pituus ja määrä viikossa sovitaan yksilöllisesti. Kuntoutus toteutetaan osittain Raudaskylän Kristillisellä Opistolla yksilö- ja ryhmätoimintana sekä valmentajan työpaikkakäynneillä. </a:t>
            </a:r>
          </a:p>
          <a:p>
            <a:pPr algn="just"/>
            <a:endParaRPr lang="fi-FI" sz="20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i-FI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Osa tapaamisista voidaan toteuttaa etäyhteydellä.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1E76E0-C452-4337-A936-6D2B162D2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67" y="3513667"/>
            <a:ext cx="8610600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49258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ini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Berliini</Template>
  <TotalTime>456</TotalTime>
  <Words>600</Words>
  <Application>Microsoft Office PowerPoint</Application>
  <PresentationFormat>Laajakuva</PresentationFormat>
  <Paragraphs>86</Paragraphs>
  <Slides>18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Helvetica 55 Roman</vt:lpstr>
      <vt:lpstr>Segoe UI</vt:lpstr>
      <vt:lpstr>Trebuchet MS</vt:lpstr>
      <vt:lpstr>Wingdings</vt:lpstr>
      <vt:lpstr>Berliini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Raudasmäen TEAK</dc:title>
  <dc:creator>Mirja Kitinoja</dc:creator>
  <cp:lastModifiedBy>Mirja Kitinoja</cp:lastModifiedBy>
  <cp:revision>20</cp:revision>
  <dcterms:created xsi:type="dcterms:W3CDTF">2021-01-20T12:50:30Z</dcterms:created>
  <dcterms:modified xsi:type="dcterms:W3CDTF">2021-04-26T05:31:12Z</dcterms:modified>
</cp:coreProperties>
</file>